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gif" ContentType="image/gif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306" r:id="rId5"/>
    <p:sldId id="259" r:id="rId6"/>
    <p:sldId id="316" r:id="rId7"/>
    <p:sldId id="263" r:id="rId8"/>
    <p:sldId id="261" r:id="rId9"/>
    <p:sldId id="264" r:id="rId10"/>
    <p:sldId id="307" r:id="rId11"/>
    <p:sldId id="321" r:id="rId12"/>
    <p:sldId id="265" r:id="rId13"/>
    <p:sldId id="300" r:id="rId14"/>
    <p:sldId id="317" r:id="rId15"/>
    <p:sldId id="266" r:id="rId16"/>
    <p:sldId id="270" r:id="rId17"/>
    <p:sldId id="322" r:id="rId18"/>
    <p:sldId id="271" r:id="rId19"/>
    <p:sldId id="277" r:id="rId20"/>
    <p:sldId id="308" r:id="rId21"/>
    <p:sldId id="309" r:id="rId22"/>
    <p:sldId id="310" r:id="rId23"/>
    <p:sldId id="304" r:id="rId24"/>
    <p:sldId id="311" r:id="rId25"/>
    <p:sldId id="276" r:id="rId26"/>
    <p:sldId id="280" r:id="rId27"/>
    <p:sldId id="281" r:id="rId28"/>
    <p:sldId id="301" r:id="rId29"/>
    <p:sldId id="287" r:id="rId30"/>
    <p:sldId id="288" r:id="rId31"/>
    <p:sldId id="267" r:id="rId32"/>
    <p:sldId id="313" r:id="rId33"/>
    <p:sldId id="312" r:id="rId34"/>
    <p:sldId id="289" r:id="rId35"/>
    <p:sldId id="293" r:id="rId36"/>
    <p:sldId id="314" r:id="rId37"/>
    <p:sldId id="315" r:id="rId38"/>
    <p:sldId id="302" r:id="rId39"/>
    <p:sldId id="318" r:id="rId40"/>
    <p:sldId id="319" r:id="rId41"/>
    <p:sldId id="274" r:id="rId42"/>
    <p:sldId id="275" r:id="rId43"/>
    <p:sldId id="283" r:id="rId44"/>
    <p:sldId id="323" r:id="rId45"/>
    <p:sldId id="299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042"/>
    <a:srgbClr val="0073B7"/>
    <a:srgbClr val="010000"/>
    <a:srgbClr val="007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8" autoAdjust="0"/>
    <p:restoredTop sz="86038" autoAdjust="0"/>
  </p:normalViewPr>
  <p:slideViewPr>
    <p:cSldViewPr snapToGrid="0">
      <p:cViewPr>
        <p:scale>
          <a:sx n="80" d="100"/>
          <a:sy n="80" d="100"/>
        </p:scale>
        <p:origin x="1816" y="2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AA390-9629-4321-AF21-60C5EC174CC5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5205D-7B0B-4ED9-B46B-CD1978D85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305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Dystonia is a common neurological movement disorder, recognised by sustained muscle contractions that cause twisting and repetitive movements or abnormal and sometimes painful postures.</a:t>
            </a:r>
          </a:p>
          <a:p>
            <a:endParaRPr lang="en-I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I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Phenotype : Age of onset, affected body region and primary or secondary: Adult onset primary cervical dystonia is the most common in Ireland and is the focus of my doctoral research. </a:t>
            </a:r>
          </a:p>
          <a:p>
            <a:endParaRPr lang="en-I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I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 : Cervical (most common), Cranial, </a:t>
            </a:r>
            <a:r>
              <a:rPr lang="en-I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Oromandibular</a:t>
            </a:r>
            <a:r>
              <a:rPr lang="en-I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Limb </a:t>
            </a:r>
          </a:p>
          <a:p>
            <a:endParaRPr lang="en-I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I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Poor public awareness leads to a feeling of isolation and results in a lack of diagnoses of the disorder.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899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255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5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51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61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999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999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088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27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79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The sporadic nature of cervical dystonia makes genetic studies very difficult. </a:t>
            </a:r>
          </a:p>
          <a:p>
            <a:endParaRPr lang="en-IE" dirty="0" smtClean="0"/>
          </a:p>
          <a:p>
            <a:r>
              <a:rPr lang="en-IE" dirty="0" smtClean="0"/>
              <a:t>A mediational endophenotype</a:t>
            </a:r>
            <a:r>
              <a:rPr lang="en-IE" baseline="0" dirty="0" smtClean="0"/>
              <a:t> is caused by the same genetic mutation as the phenotype, rather than a secondary endophenotype which is caused by the disorder and is not as useful for research purposes.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25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The sporadic nature of cervical dystonia makes genetic studies very difficult. </a:t>
            </a:r>
          </a:p>
          <a:p>
            <a:endParaRPr lang="en-IE" dirty="0" smtClean="0"/>
          </a:p>
          <a:p>
            <a:r>
              <a:rPr lang="en-IE" dirty="0" smtClean="0"/>
              <a:t>A mediational endophenotype</a:t>
            </a:r>
            <a:r>
              <a:rPr lang="en-IE" baseline="0" dirty="0" smtClean="0"/>
              <a:t> is caused by the same genetic mutation as the phenotype, rather than a secondary endophenotype which is caused by the disorder and is not as useful for research purposes.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97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This figure shows the</a:t>
            </a:r>
            <a:r>
              <a:rPr lang="en-IE" baseline="0" dirty="0" smtClean="0"/>
              <a:t>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subcortical basal ganglia circuit involved in the detection of, and response to, unexpected environmental events.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81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901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20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560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09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5205D-7B0B-4ED9-B46B-CD1978D8525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51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887167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6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9C5D8C-224C-4484-A81A-F8F74445EE06}" type="datetimeFigureOut">
              <a:rPr lang="en-IE" smtClean="0"/>
              <a:t>05/10/2017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6012689-684E-42CA-82A9-0B1B2729A34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024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9C5D8C-224C-4484-A81A-F8F74445EE06}" type="datetimeFigureOut">
              <a:rPr lang="en-IE" smtClean="0"/>
              <a:t>05/10/2017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6012689-684E-42CA-82A9-0B1B2729A34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689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9C5D8C-224C-4484-A81A-F8F74445EE06}" type="datetimeFigureOut">
              <a:rPr lang="en-IE" smtClean="0"/>
              <a:t>05/10/2017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6012689-684E-42CA-82A9-0B1B2729A34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13663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9C5D8C-224C-4484-A81A-F8F74445EE06}" type="datetimeFigureOut">
              <a:rPr lang="en-IE" smtClean="0"/>
              <a:t>05/10/2017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6012689-684E-42CA-82A9-0B1B2729A34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864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9C5D8C-224C-4484-A81A-F8F74445EE06}" type="datetimeFigureOut">
              <a:rPr lang="en-IE" smtClean="0"/>
              <a:t>05/10/2017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6012689-684E-42CA-82A9-0B1B2729A34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950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gif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rrowheads="1"/>
          </p:cNvSpPr>
          <p:nvPr userDrawn="1"/>
        </p:nvSpPr>
        <p:spPr bwMode="hidden">
          <a:xfrm>
            <a:off x="611560" y="6471092"/>
            <a:ext cx="8532440" cy="404664"/>
          </a:xfrm>
          <a:prstGeom prst="rect">
            <a:avLst/>
          </a:prstGeom>
          <a:gradFill flip="none" rotWithShape="1">
            <a:gsLst>
              <a:gs pos="0">
                <a:srgbClr val="1F497D">
                  <a:lumMod val="60000"/>
                  <a:lumOff val="40000"/>
                </a:srgbClr>
              </a:gs>
              <a:gs pos="100000">
                <a:srgbClr val="000000"/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hidden">
          <a:xfrm>
            <a:off x="-18000" y="0"/>
            <a:ext cx="9162000" cy="260648"/>
          </a:xfrm>
          <a:prstGeom prst="rect">
            <a:avLst/>
          </a:prstGeom>
          <a:solidFill>
            <a:srgbClr val="0072B8"/>
          </a:solidFill>
          <a:ln w="9525">
            <a:solidFill>
              <a:srgbClr val="0073B7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500" y="306328"/>
            <a:ext cx="7886700" cy="856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442" y="131071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27088" y="6492875"/>
            <a:ext cx="2806700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itchFamily="34" charset="0"/>
              </a:rPr>
              <a:t>Trinity Centre for Bioengineering</a:t>
            </a:r>
            <a:endParaRPr lang="en-IE" sz="1600" b="1" dirty="0">
              <a:solidFill>
                <a:schemeClr val="accent1">
                  <a:lumMod val="40000"/>
                  <a:lumOff val="6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2" name="Picture 5" descr="http://9thlevel.ie/wp-content/uploads/tcd3.gif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161" y="3054"/>
            <a:ext cx="471568" cy="6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" y="6470832"/>
            <a:ext cx="611560" cy="4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1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69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0.png"/><Relationship Id="rId6" Type="http://schemas.openxmlformats.org/officeDocument/2006/relationships/image" Target="../media/image11.emf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Probing the neural mechanisms of adult-onset isolated focal dystonia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IE" sz="1800" i="1" dirty="0" smtClean="0"/>
          </a:p>
          <a:p>
            <a:endParaRPr lang="en-IE" sz="1800" i="1" dirty="0"/>
          </a:p>
          <a:p>
            <a:r>
              <a:rPr lang="en-IE" sz="1800" i="1" dirty="0" smtClean="0"/>
              <a:t>Presented </a:t>
            </a:r>
            <a:r>
              <a:rPr lang="en-IE" sz="1800" i="1" dirty="0"/>
              <a:t>by: Brendan </a:t>
            </a:r>
            <a:r>
              <a:rPr lang="en-IE" sz="1800" i="1" dirty="0" err="1" smtClean="0"/>
              <a:t>Quinlivan</a:t>
            </a:r>
            <a:endParaRPr lang="en-IE" sz="1800" i="1" dirty="0"/>
          </a:p>
          <a:p>
            <a:r>
              <a:rPr lang="en-IE" sz="1800" i="1" dirty="0" smtClean="0"/>
              <a:t>Supervisor: </a:t>
            </a:r>
            <a:r>
              <a:rPr lang="en-IE" sz="1800" i="1" dirty="0" err="1" smtClean="0"/>
              <a:t>Prof.</a:t>
            </a:r>
            <a:r>
              <a:rPr lang="en-IE" sz="1800" i="1" dirty="0" smtClean="0"/>
              <a:t> Richard Reilly </a:t>
            </a:r>
            <a:endParaRPr lang="en-IE" sz="1800" i="1" dirty="0"/>
          </a:p>
        </p:txBody>
      </p:sp>
    </p:spTree>
    <p:extLst>
      <p:ext uri="{BB962C8B-B14F-4D97-AF65-F5344CB8AC3E}">
        <p14:creationId xmlns:p14="http://schemas.microsoft.com/office/powerpoint/2010/main" val="2108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 b="69258"/>
          <a:stretch/>
        </p:blipFill>
        <p:spPr>
          <a:xfrm>
            <a:off x="1239308" y="1162976"/>
            <a:ext cx="5976926" cy="1508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Explaining our hypothesis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" b="81302"/>
          <a:stretch/>
        </p:blipFill>
        <p:spPr>
          <a:xfrm>
            <a:off x="1239309" y="1223158"/>
            <a:ext cx="6111517" cy="870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3" b="39545"/>
          <a:stretch/>
        </p:blipFill>
        <p:spPr>
          <a:xfrm>
            <a:off x="1239308" y="2519783"/>
            <a:ext cx="6111517" cy="1852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9" b="2756"/>
          <a:stretch/>
        </p:blipFill>
        <p:spPr>
          <a:xfrm>
            <a:off x="1239308" y="4417620"/>
            <a:ext cx="6111517" cy="1935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8" b="32981"/>
          <a:stretch/>
        </p:blipFill>
        <p:spPr>
          <a:xfrm>
            <a:off x="1239308" y="2778016"/>
            <a:ext cx="5976926" cy="1805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17" b="82"/>
          <a:stretch/>
        </p:blipFill>
        <p:spPr>
          <a:xfrm>
            <a:off x="1239308" y="4535564"/>
            <a:ext cx="5976926" cy="17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Hypothesis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442" y="1310715"/>
            <a:ext cx="5426872" cy="4714528"/>
          </a:xfrm>
        </p:spPr>
        <p:txBody>
          <a:bodyPr/>
          <a:lstStyle/>
          <a:p>
            <a:r>
              <a:rPr lang="en-IE" sz="2400" b="1" dirty="0" smtClean="0"/>
              <a:t>Cervical dystonia: </a:t>
            </a:r>
            <a:r>
              <a:rPr lang="en-IE" sz="2400" dirty="0" smtClean="0"/>
              <a:t>Disinhibition </a:t>
            </a:r>
            <a:r>
              <a:rPr lang="en-IE" sz="2400" dirty="0"/>
              <a:t>of motor neurons in the intermediate and deep layers of the superior </a:t>
            </a:r>
            <a:r>
              <a:rPr lang="en-IE" sz="2400" dirty="0" smtClean="0"/>
              <a:t>colliculus cause the abnormal movements </a:t>
            </a:r>
            <a:r>
              <a:rPr lang="en-IE" sz="2400" dirty="0"/>
              <a:t>characteristic of cervical dystonia </a:t>
            </a:r>
          </a:p>
          <a:p>
            <a:endParaRPr lang="en-IE" sz="2400" dirty="0" smtClean="0"/>
          </a:p>
          <a:p>
            <a:r>
              <a:rPr lang="en-IE" sz="2400" b="1" dirty="0" smtClean="0"/>
              <a:t>Abnormal TDT: </a:t>
            </a:r>
            <a:r>
              <a:rPr lang="en-IE" sz="2400" dirty="0"/>
              <a:t>Result from prolonged duration firing of visual sensory neurons in the superficial layers of the superior </a:t>
            </a:r>
            <a:r>
              <a:rPr lang="en-IE" sz="2400" dirty="0" smtClean="0"/>
              <a:t>colliculus</a:t>
            </a:r>
            <a:endParaRPr lang="en-IE" sz="2400" dirty="0"/>
          </a:p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928" t="31582" r="67487" b="1246"/>
          <a:stretch/>
        </p:blipFill>
        <p:spPr>
          <a:xfrm>
            <a:off x="6045281" y="1310715"/>
            <a:ext cx="2755816" cy="44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Studies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Looming responses in the SC: DCM analysis of fMRI during looming stimuli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Head kinematics, eye movement and orientation of attention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</a:t>
            </a:r>
            <a:r>
              <a:rPr lang="en-IE" dirty="0" smtClean="0"/>
              <a:t>isuospatial learning and electrophysiological correlates  </a:t>
            </a:r>
          </a:p>
          <a:p>
            <a:endParaRPr lang="en-GB" dirty="0"/>
          </a:p>
        </p:txBody>
      </p:sp>
      <p:pic>
        <p:nvPicPr>
          <p:cNvPr id="4" name="Picture 2" descr="http://www.enhg.org/resources/articles/morphine/slide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649"/>
          <a:stretch/>
        </p:blipFill>
        <p:spPr bwMode="auto">
          <a:xfrm>
            <a:off x="4823801" y="3930555"/>
            <a:ext cx="3194399" cy="226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88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Studies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b="1" dirty="0" smtClean="0"/>
              <a:t>Looming responses in the SC: DCM analysis of fMRI during looming stimuli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Head kinematics, eye movement and orientation of attention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</a:t>
            </a:r>
            <a:r>
              <a:rPr lang="en-IE" dirty="0" smtClean="0"/>
              <a:t>isuospatial learning and electrophysiological correlates  </a:t>
            </a:r>
          </a:p>
          <a:p>
            <a:endParaRPr lang="en-GB" dirty="0"/>
          </a:p>
        </p:txBody>
      </p:sp>
      <p:pic>
        <p:nvPicPr>
          <p:cNvPr id="4" name="Picture 2" descr="http://www.enhg.org/resources/articles/morphine/slide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649"/>
          <a:stretch/>
        </p:blipFill>
        <p:spPr bwMode="auto">
          <a:xfrm>
            <a:off x="4823801" y="3930555"/>
            <a:ext cx="3194399" cy="226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6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Motivations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Head movement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The deep and intermediate lamina of the SC generate saccadic head and eye movements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Under the current hypothesis, saccadic head movement should be abnormal in cervical dystonia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Covert </a:t>
            </a:r>
            <a:r>
              <a:rPr lang="en-US" sz="2400" b="1" dirty="0">
                <a:solidFill>
                  <a:srgbClr val="FF0000"/>
                </a:solidFill>
              </a:rPr>
              <a:t>orientation of </a:t>
            </a:r>
            <a:r>
              <a:rPr lang="en-US" sz="2400" b="1" dirty="0" smtClean="0">
                <a:solidFill>
                  <a:srgbClr val="FF0000"/>
                </a:solidFill>
              </a:rPr>
              <a:t>attention: 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The Posner  task is commonly employed to measure the effects of covert orientation of attention. 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SC is a key input to the network for covert orientation of attention and so we also expect to observe abnormalities in the manifestation of the Posner effect in patients </a:t>
            </a:r>
          </a:p>
        </p:txBody>
      </p:sp>
    </p:spTree>
    <p:extLst>
      <p:ext uri="{BB962C8B-B14F-4D97-AF65-F5344CB8AC3E}">
        <p14:creationId xmlns:p14="http://schemas.microsoft.com/office/powerpoint/2010/main" val="313094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1. Looming </a:t>
            </a:r>
            <a:r>
              <a:rPr lang="en-IE" dirty="0"/>
              <a:t>responses in the SC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Paradigm based on that of </a:t>
            </a:r>
            <a:r>
              <a:rPr lang="en-IE" dirty="0" err="1" smtClean="0"/>
              <a:t>Jac</a:t>
            </a:r>
            <a:r>
              <a:rPr lang="en-IE" dirty="0" smtClean="0"/>
              <a:t> </a:t>
            </a:r>
            <a:r>
              <a:rPr lang="en-IE" dirty="0" err="1" smtClean="0"/>
              <a:t>Billington</a:t>
            </a:r>
            <a:r>
              <a:rPr lang="en-IE" dirty="0" smtClean="0"/>
              <a:t> et al. 2011</a:t>
            </a:r>
            <a:endParaRPr lang="en-IE" dirty="0"/>
          </a:p>
          <a:p>
            <a:pPr lvl="1"/>
            <a:r>
              <a:rPr lang="en-IE" dirty="0" smtClean="0"/>
              <a:t>Successful in showing SC activity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0" y="2469605"/>
            <a:ext cx="5436132" cy="3447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19966"/>
          <a:stretch/>
        </p:blipFill>
        <p:spPr>
          <a:xfrm>
            <a:off x="5918909" y="2469605"/>
            <a:ext cx="2543175" cy="1997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4962" b="5720"/>
          <a:stretch/>
        </p:blipFill>
        <p:spPr>
          <a:xfrm>
            <a:off x="5779064" y="4593021"/>
            <a:ext cx="2923502" cy="180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1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The Paradigm</a:t>
            </a:r>
            <a:endParaRPr lang="en-GB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3442" y="1310714"/>
            <a:ext cx="7886700" cy="4107447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Loom</a:t>
            </a:r>
          </a:p>
          <a:p>
            <a:pPr lvl="1"/>
            <a:r>
              <a:rPr lang="en-IE" dirty="0" smtClean="0"/>
              <a:t>Effect of interest</a:t>
            </a:r>
          </a:p>
          <a:p>
            <a:pPr marL="0" indent="0">
              <a:buNone/>
            </a:pPr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Recede</a:t>
            </a:r>
          </a:p>
          <a:p>
            <a:pPr lvl="1"/>
            <a:r>
              <a:rPr lang="en-IE" dirty="0" smtClean="0"/>
              <a:t>Control for structured movement</a:t>
            </a:r>
          </a:p>
          <a:p>
            <a:pPr marL="0" indent="0">
              <a:buNone/>
            </a:pPr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Random</a:t>
            </a:r>
          </a:p>
          <a:p>
            <a:pPr lvl="1"/>
            <a:r>
              <a:rPr lang="en-IE" dirty="0" smtClean="0"/>
              <a:t> Low level visual control</a:t>
            </a:r>
          </a:p>
        </p:txBody>
      </p:sp>
      <p:pic>
        <p:nvPicPr>
          <p:cNvPr id="3" name="Loom 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9604" y="1799062"/>
            <a:ext cx="6175375" cy="3473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5849" y="4754400"/>
            <a:ext cx="1876433" cy="1049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850" y="1310714"/>
            <a:ext cx="1879311" cy="10523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5850" y="3011756"/>
            <a:ext cx="1876432" cy="105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2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Participants</a:t>
            </a:r>
            <a:endParaRPr lang="en-GB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400" dirty="0" smtClean="0"/>
              <a:t>Normal Relatives</a:t>
            </a:r>
          </a:p>
          <a:p>
            <a:pPr lvl="1"/>
            <a:r>
              <a:rPr lang="en-IE" sz="2000" dirty="0" smtClean="0"/>
              <a:t>n = 18, 9 female, age = 51.7 ± 7.1</a:t>
            </a:r>
          </a:p>
          <a:p>
            <a:r>
              <a:rPr lang="en-IE" sz="2400" dirty="0" smtClean="0"/>
              <a:t>Abnormal Relatives</a:t>
            </a:r>
          </a:p>
          <a:p>
            <a:pPr lvl="1"/>
            <a:r>
              <a:rPr lang="en-IE" sz="2000" dirty="0"/>
              <a:t>n = 18, 9 female, age = </a:t>
            </a:r>
            <a:r>
              <a:rPr lang="en-IE" sz="2000" dirty="0" smtClean="0"/>
              <a:t>54 ± 8.7</a:t>
            </a:r>
          </a:p>
          <a:p>
            <a:r>
              <a:rPr lang="en-IE" sz="2400" dirty="0"/>
              <a:t>Subjects were asked to complete 4 blocks of 30 trials, presented in randomised </a:t>
            </a:r>
            <a:r>
              <a:rPr lang="en-IE" sz="2400" dirty="0" smtClean="0"/>
              <a:t>order</a:t>
            </a:r>
          </a:p>
          <a:p>
            <a:r>
              <a:rPr lang="en-GB" sz="2400" dirty="0"/>
              <a:t>Pre-processing</a:t>
            </a:r>
          </a:p>
          <a:p>
            <a:pPr lvl="1"/>
            <a:r>
              <a:rPr lang="en-GB" sz="2000" dirty="0"/>
              <a:t>Realignment, co-registration, segmentation, normalization to </a:t>
            </a:r>
            <a:r>
              <a:rPr lang="en-GB" sz="2000" dirty="0" err="1"/>
              <a:t>mni</a:t>
            </a:r>
            <a:r>
              <a:rPr lang="en-GB" sz="2000" dirty="0"/>
              <a:t> space and smoothed </a:t>
            </a:r>
            <a:r>
              <a:rPr lang="en-GB" sz="2000" dirty="0" smtClean="0"/>
              <a:t>with a 6mm kernel</a:t>
            </a:r>
            <a:endParaRPr lang="en-GB" sz="2000" dirty="0"/>
          </a:p>
          <a:p>
            <a:pPr lvl="1"/>
            <a:endParaRPr lang="en-IE" dirty="0"/>
          </a:p>
          <a:p>
            <a:pPr lvl="1"/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13481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 Analysis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3442" y="1310714"/>
            <a:ext cx="7886700" cy="2467656"/>
          </a:xfrm>
        </p:spPr>
        <p:txBody>
          <a:bodyPr>
            <a:noAutofit/>
          </a:bodyPr>
          <a:lstStyle/>
          <a:p>
            <a:r>
              <a:rPr lang="en-GB" sz="2400" dirty="0" smtClean="0"/>
              <a:t>First Level GLM </a:t>
            </a:r>
          </a:p>
          <a:p>
            <a:pPr lvl="1"/>
            <a:r>
              <a:rPr lang="en-GB" sz="2000" dirty="0" smtClean="0"/>
              <a:t>Scans from 4 blocks were concatenated into single GLM</a:t>
            </a:r>
          </a:p>
          <a:p>
            <a:pPr lvl="1"/>
            <a:r>
              <a:rPr lang="en-GB" sz="2000" dirty="0" smtClean="0"/>
              <a:t>Onset times for Loom, Recede and Random motion were included  </a:t>
            </a:r>
          </a:p>
          <a:p>
            <a:pPr lvl="1"/>
            <a:r>
              <a:rPr lang="en-GB" sz="2000" dirty="0" smtClean="0"/>
              <a:t>6 movement parameters included as nuisance </a:t>
            </a:r>
            <a:r>
              <a:rPr lang="en-GB" sz="2000" dirty="0" err="1" smtClean="0"/>
              <a:t>regressors</a:t>
            </a:r>
            <a:endParaRPr lang="en-GB" sz="2000" dirty="0" smtClean="0"/>
          </a:p>
          <a:p>
            <a:pPr lvl="1"/>
            <a:r>
              <a:rPr lang="en-GB" sz="2000" dirty="0" smtClean="0"/>
              <a:t>Contrasts </a:t>
            </a:r>
          </a:p>
          <a:p>
            <a:pPr lvl="2"/>
            <a:r>
              <a:rPr lang="en-GB" sz="1800" dirty="0" smtClean="0"/>
              <a:t>1 sample: loom, recede, random</a:t>
            </a:r>
          </a:p>
          <a:p>
            <a:pPr lvl="2"/>
            <a:r>
              <a:rPr lang="en-GB" sz="1800" dirty="0" smtClean="0"/>
              <a:t>2 sample: loom vs. recede, loom vs. random,  recede vs. random  </a:t>
            </a:r>
            <a:endParaRPr lang="en-GB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353442" y="4187994"/>
            <a:ext cx="38423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Second Level </a:t>
            </a:r>
            <a:r>
              <a:rPr lang="en-GB" sz="2400" dirty="0" smtClean="0"/>
              <a:t>GLM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/>
              <a:t>Assess group level responses in the SC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/>
              <a:t>Determine if paradigm is producing the expected results at the group level</a:t>
            </a:r>
          </a:p>
          <a:p>
            <a:pPr marL="342900" indent="-342900">
              <a:buFont typeface="Arial" charset="0"/>
              <a:buChar char="•"/>
            </a:pPr>
            <a:endParaRPr lang="en-GB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4433977" y="4187993"/>
            <a:ext cx="4313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Dynamic Causal Modelling (DCM)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/>
              <a:t>More directly address the hypothesis of a GABAergic abnormality in cervical dystonia</a:t>
            </a:r>
            <a:endParaRPr lang="en-GB" sz="2000" dirty="0"/>
          </a:p>
        </p:txBody>
      </p:sp>
      <p:sp>
        <p:nvSpPr>
          <p:cNvPr id="8" name="Right Arrow 7"/>
          <p:cNvSpPr/>
          <p:nvPr/>
        </p:nvSpPr>
        <p:spPr>
          <a:xfrm rot="7066779">
            <a:off x="2909550" y="3853282"/>
            <a:ext cx="436728" cy="259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3468312">
            <a:off x="4823154" y="3853527"/>
            <a:ext cx="436728" cy="259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1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Second Level GLM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Whole Group</a:t>
            </a:r>
          </a:p>
          <a:p>
            <a:r>
              <a:rPr lang="en-US" sz="2400" dirty="0" smtClean="0"/>
              <a:t>1-sample contrast results </a:t>
            </a:r>
          </a:p>
          <a:p>
            <a:pPr lvl="1"/>
            <a:r>
              <a:rPr lang="en-US" sz="2000" dirty="0" smtClean="0"/>
              <a:t>SC response to looming</a:t>
            </a:r>
          </a:p>
          <a:p>
            <a:pPr lvl="1"/>
            <a:r>
              <a:rPr lang="en-US" sz="2000" dirty="0" smtClean="0"/>
              <a:t>No response for recede or random alone </a:t>
            </a:r>
          </a:p>
          <a:p>
            <a:r>
              <a:rPr lang="en-US" sz="2400" dirty="0" smtClean="0"/>
              <a:t>Supports the findings of </a:t>
            </a:r>
            <a:r>
              <a:rPr lang="en-US" sz="2400" dirty="0" err="1" smtClean="0"/>
              <a:t>Billington</a:t>
            </a:r>
            <a:r>
              <a:rPr lang="en-US" sz="2400" dirty="0" smtClean="0"/>
              <a:t> et. al</a:t>
            </a:r>
            <a:endParaRPr lang="en-US" sz="24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34"/>
          <a:stretch/>
        </p:blipFill>
        <p:spPr bwMode="auto">
          <a:xfrm>
            <a:off x="685108" y="3392323"/>
            <a:ext cx="7555034" cy="29823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18" r="50000" b="1269"/>
          <a:stretch/>
        </p:blipFill>
        <p:spPr bwMode="auto">
          <a:xfrm>
            <a:off x="6703910" y="1162976"/>
            <a:ext cx="2181297" cy="2127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292798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Dystonia Background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279" y="1310714"/>
            <a:ext cx="8393516" cy="4897581"/>
          </a:xfrm>
        </p:spPr>
        <p:txBody>
          <a:bodyPr>
            <a:normAutofit/>
          </a:bodyPr>
          <a:lstStyle/>
          <a:p>
            <a:r>
              <a:rPr lang="en-IE" sz="2400" dirty="0" smtClean="0"/>
              <a:t>Dystonia is a neurological movement disorder </a:t>
            </a:r>
          </a:p>
          <a:p>
            <a:r>
              <a:rPr lang="en-IE" sz="2400" dirty="0" smtClean="0"/>
              <a:t>Recognised by sustained muscle contractions</a:t>
            </a:r>
          </a:p>
          <a:p>
            <a:r>
              <a:rPr lang="en-IE" sz="2400" dirty="0" smtClean="0"/>
              <a:t>Classified by genotype (where known), but more commonly, by phenotype</a:t>
            </a:r>
          </a:p>
          <a:p>
            <a:endParaRPr lang="en-IE" sz="2400" dirty="0" smtClean="0"/>
          </a:p>
          <a:p>
            <a:endParaRPr lang="en-IE" sz="2400" dirty="0"/>
          </a:p>
          <a:p>
            <a:endParaRPr lang="en-IE" sz="2400" dirty="0" smtClean="0"/>
          </a:p>
          <a:p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r>
              <a:rPr lang="en-IE" sz="2400" dirty="0" smtClean="0"/>
              <a:t>Highly debilitating disorder; poor public awareness </a:t>
            </a:r>
          </a:p>
          <a:p>
            <a:r>
              <a:rPr lang="en-IE" sz="2400" dirty="0" smtClean="0"/>
              <a:t>Treatment is </a:t>
            </a:r>
            <a:r>
              <a:rPr lang="en-IE" sz="2400" dirty="0"/>
              <a:t>most commonly botulinum </a:t>
            </a:r>
            <a:r>
              <a:rPr lang="en-IE" sz="2400" dirty="0" smtClean="0"/>
              <a:t>toxin </a:t>
            </a:r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0" y="3153841"/>
            <a:ext cx="2028811" cy="1944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231" y="3153840"/>
            <a:ext cx="2206653" cy="1944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9586" r="9560"/>
          <a:stretch/>
        </p:blipFill>
        <p:spPr>
          <a:xfrm>
            <a:off x="4577037" y="3153839"/>
            <a:ext cx="1949117" cy="1944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307" y="3153839"/>
            <a:ext cx="2367778" cy="1010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7307" y="4178901"/>
            <a:ext cx="2367778" cy="9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5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Second Level GLM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Whole Group</a:t>
            </a:r>
          </a:p>
          <a:p>
            <a:r>
              <a:rPr lang="en-US" sz="2400" dirty="0"/>
              <a:t>2</a:t>
            </a:r>
            <a:r>
              <a:rPr lang="en-US" sz="2400" dirty="0" smtClean="0"/>
              <a:t>-sample contrast results</a:t>
            </a:r>
          </a:p>
          <a:p>
            <a:pPr lvl="1"/>
            <a:r>
              <a:rPr lang="en-US" sz="2000" dirty="0" smtClean="0"/>
              <a:t>Significant response for loom vs. random</a:t>
            </a:r>
          </a:p>
          <a:p>
            <a:pPr lvl="1"/>
            <a:r>
              <a:rPr lang="en-US" sz="2000" dirty="0" smtClean="0"/>
              <a:t>No response for loom vs. recede or recede vs. random </a:t>
            </a:r>
          </a:p>
          <a:p>
            <a:r>
              <a:rPr lang="en-US" sz="2400" dirty="0" smtClean="0"/>
              <a:t>Also supports previous research, </a:t>
            </a:r>
            <a:r>
              <a:rPr lang="en-US" sz="2400" dirty="0" err="1"/>
              <a:t>B</a:t>
            </a:r>
            <a:r>
              <a:rPr lang="en-US" sz="2400" dirty="0" err="1" smtClean="0"/>
              <a:t>illington</a:t>
            </a:r>
            <a:r>
              <a:rPr lang="en-US" sz="2400" dirty="0" smtClean="0"/>
              <a:t> et. al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60"/>
          <a:stretch/>
        </p:blipFill>
        <p:spPr bwMode="auto">
          <a:xfrm>
            <a:off x="815978" y="3508077"/>
            <a:ext cx="6016216" cy="28601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" t="50395" r="58171" b="2537"/>
          <a:stretch/>
        </p:blipFill>
        <p:spPr bwMode="auto">
          <a:xfrm>
            <a:off x="5733381" y="3543884"/>
            <a:ext cx="2490194" cy="28242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3751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Second Level GLM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Normal vs. abnormal relatives </a:t>
            </a:r>
          </a:p>
          <a:p>
            <a:r>
              <a:rPr lang="en-US" sz="2400" dirty="0" smtClean="0"/>
              <a:t>1-sample contrast results</a:t>
            </a:r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o response observed for recede or random in either group</a:t>
            </a:r>
          </a:p>
          <a:p>
            <a:pPr lvl="1"/>
            <a:r>
              <a:rPr lang="en-US" sz="2000" dirty="0" smtClean="0"/>
              <a:t>Loom response observed in the normal group while no response was observed in the abnormal group</a:t>
            </a:r>
          </a:p>
          <a:p>
            <a:r>
              <a:rPr lang="en-US" sz="2400" dirty="0" smtClean="0"/>
              <a:t>Supports the hypothesis that abnormal TDTs may be related to SC abnormalities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1571" b="74374"/>
          <a:stretch/>
        </p:blipFill>
        <p:spPr bwMode="auto">
          <a:xfrm>
            <a:off x="537784" y="4028261"/>
            <a:ext cx="7480416" cy="22301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20318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Second Level GLM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Normal vs. abnormal relatives </a:t>
            </a:r>
          </a:p>
          <a:p>
            <a:r>
              <a:rPr lang="en-US" sz="2400" dirty="0"/>
              <a:t>2</a:t>
            </a:r>
            <a:r>
              <a:rPr lang="en-US" sz="2400" dirty="0" smtClean="0"/>
              <a:t>-sample contrast results</a:t>
            </a:r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o response observed for loom vs. recede or recede vs. random</a:t>
            </a:r>
          </a:p>
          <a:p>
            <a:pPr lvl="1"/>
            <a:r>
              <a:rPr lang="en-US" sz="2000" dirty="0" smtClean="0"/>
              <a:t>Significant difference for loom vs. random in both groups</a:t>
            </a:r>
          </a:p>
          <a:p>
            <a:r>
              <a:rPr lang="en-US" sz="2400" dirty="0" smtClean="0"/>
              <a:t>Supports the hypothesis that abnormal TDTs may be related to SC abnormalities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4" b="46179"/>
          <a:stretch/>
        </p:blipFill>
        <p:spPr bwMode="auto">
          <a:xfrm>
            <a:off x="539244" y="4402596"/>
            <a:ext cx="7700898" cy="18256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1571" b="94205"/>
          <a:stretch/>
        </p:blipFill>
        <p:spPr bwMode="auto">
          <a:xfrm>
            <a:off x="624049" y="4011009"/>
            <a:ext cx="7480416" cy="3915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6620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Second Level GLM results: Summary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results of the second level analysis show SC activation to looming stimulus and support the findings of </a:t>
            </a:r>
            <a:r>
              <a:rPr lang="en-US" sz="2400" dirty="0" err="1" smtClean="0"/>
              <a:t>Billington</a:t>
            </a:r>
            <a:r>
              <a:rPr lang="en-US" sz="2400" dirty="0" smtClean="0"/>
              <a:t> et. al</a:t>
            </a:r>
          </a:p>
          <a:p>
            <a:r>
              <a:rPr lang="en-US" sz="2400" dirty="0" smtClean="0"/>
              <a:t>These results confirm the utility of this paradigm for the investigation of SC responses using fMRI</a:t>
            </a:r>
          </a:p>
          <a:p>
            <a:r>
              <a:rPr lang="en-US" sz="2400" dirty="0" smtClean="0"/>
              <a:t>Normal/abnormal response differences to looming stimulus</a:t>
            </a:r>
          </a:p>
          <a:p>
            <a:r>
              <a:rPr lang="en-US" sz="2400" dirty="0" smtClean="0"/>
              <a:t>Differences in activation between normal and abnormal relatives can be explored in greater detail using a DCM approach.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34"/>
          <a:stretch/>
        </p:blipFill>
        <p:spPr bwMode="auto">
          <a:xfrm>
            <a:off x="4889261" y="4753043"/>
            <a:ext cx="4168474" cy="1645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863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 Analysis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3442" y="1310714"/>
            <a:ext cx="7886700" cy="2467656"/>
          </a:xfrm>
        </p:spPr>
        <p:txBody>
          <a:bodyPr>
            <a:noAutofit/>
          </a:bodyPr>
          <a:lstStyle/>
          <a:p>
            <a:r>
              <a:rPr lang="en-GB" sz="2400" dirty="0" smtClean="0"/>
              <a:t>First Level GLM </a:t>
            </a:r>
          </a:p>
          <a:p>
            <a:pPr lvl="1"/>
            <a:r>
              <a:rPr lang="en-GB" sz="2000" dirty="0" smtClean="0"/>
              <a:t>Scans from 4 blocks were concatenated into single GLM</a:t>
            </a:r>
          </a:p>
          <a:p>
            <a:pPr lvl="1"/>
            <a:r>
              <a:rPr lang="en-GB" sz="2000" dirty="0" smtClean="0"/>
              <a:t>Onset times for Loom, Recede and Random motion were included  </a:t>
            </a:r>
          </a:p>
          <a:p>
            <a:pPr lvl="1"/>
            <a:r>
              <a:rPr lang="en-GB" sz="2000" dirty="0" smtClean="0"/>
              <a:t>6 movement parameters included as nuisance </a:t>
            </a:r>
            <a:r>
              <a:rPr lang="en-GB" sz="2000" dirty="0" err="1" smtClean="0"/>
              <a:t>regressors</a:t>
            </a:r>
            <a:endParaRPr lang="en-GB" sz="2000" dirty="0" smtClean="0"/>
          </a:p>
          <a:p>
            <a:pPr lvl="1"/>
            <a:r>
              <a:rPr lang="en-GB" sz="2000" dirty="0" smtClean="0"/>
              <a:t>Contrasts </a:t>
            </a:r>
          </a:p>
          <a:p>
            <a:pPr lvl="2"/>
            <a:r>
              <a:rPr lang="en-GB" sz="1800" dirty="0" smtClean="0"/>
              <a:t>1 sample: loom, recede, random</a:t>
            </a:r>
          </a:p>
          <a:p>
            <a:pPr lvl="2"/>
            <a:r>
              <a:rPr lang="en-GB" sz="1800" dirty="0" smtClean="0"/>
              <a:t>2 sample: loom vs. recede, loom vs. random,  recede vs. random  </a:t>
            </a:r>
            <a:endParaRPr lang="en-GB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353442" y="4187994"/>
            <a:ext cx="38423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Second Level </a:t>
            </a:r>
            <a:r>
              <a:rPr lang="en-GB" sz="2400" dirty="0" smtClean="0"/>
              <a:t>GLM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/>
              <a:t>Assess group level responses in the SC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/>
              <a:t>Determine if paradigm is producing the expected results at the group level</a:t>
            </a:r>
          </a:p>
          <a:p>
            <a:pPr marL="342900" indent="-342900">
              <a:buFont typeface="Arial" charset="0"/>
              <a:buChar char="•"/>
            </a:pPr>
            <a:endParaRPr lang="en-GB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4433976" y="4187993"/>
            <a:ext cx="4469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Dynamic Causal Modelling (DCM)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b="1" dirty="0" smtClean="0"/>
              <a:t>More directly address the hypothesis of a GABAergic abnormality in cervical dystonia</a:t>
            </a:r>
            <a:endParaRPr lang="en-GB" sz="2000" b="1" dirty="0"/>
          </a:p>
        </p:txBody>
      </p:sp>
      <p:sp>
        <p:nvSpPr>
          <p:cNvPr id="8" name="Right Arrow 7"/>
          <p:cNvSpPr/>
          <p:nvPr/>
        </p:nvSpPr>
        <p:spPr>
          <a:xfrm rot="7066779">
            <a:off x="2909550" y="3853282"/>
            <a:ext cx="436728" cy="259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3468312">
            <a:off x="4823154" y="3853527"/>
            <a:ext cx="436728" cy="259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DCM results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93263" y="1297865"/>
            <a:ext cx="8274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DCM approach may be able to shed more light on the group differences in looming responses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4"/>
          <a:stretch/>
        </p:blipFill>
        <p:spPr bwMode="auto">
          <a:xfrm>
            <a:off x="424801" y="2837219"/>
            <a:ext cx="4143643" cy="292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2" b="2566"/>
          <a:stretch/>
        </p:blipFill>
        <p:spPr bwMode="auto">
          <a:xfrm>
            <a:off x="4671962" y="2888978"/>
            <a:ext cx="4143643" cy="242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9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DCM results</a:t>
            </a:r>
            <a:endParaRPr lang="en-GB" dirty="0"/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" t="15038" r="13492" b="47705"/>
          <a:stretch/>
        </p:blipFill>
        <p:spPr bwMode="auto">
          <a:xfrm>
            <a:off x="429212" y="2087592"/>
            <a:ext cx="3916043" cy="17649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" t="62757" r="13492"/>
          <a:stretch/>
        </p:blipFill>
        <p:spPr bwMode="auto">
          <a:xfrm>
            <a:off x="4591207" y="2046784"/>
            <a:ext cx="3916043" cy="17653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9" t="49351" r="17765" b="4806"/>
          <a:stretch/>
        </p:blipFill>
        <p:spPr bwMode="auto">
          <a:xfrm>
            <a:off x="6095211" y="3990588"/>
            <a:ext cx="2412039" cy="2422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0080" y="1640876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15643" y="1640876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91206" y="1640876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19367" y="1640876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9212" y="4155180"/>
            <a:ext cx="4914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Model 4, allowing modulation of SC inhibition and SC - putamen connections showed the best fit for the current data set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This model best represents the expected neural behavior as outlined in the literature</a:t>
            </a:r>
            <a:endParaRPr lang="en-US" sz="2000" dirty="0"/>
          </a:p>
        </p:txBody>
      </p:sp>
      <p:sp>
        <p:nvSpPr>
          <p:cNvPr id="14" name="Oval 13"/>
          <p:cNvSpPr/>
          <p:nvPr/>
        </p:nvSpPr>
        <p:spPr>
          <a:xfrm>
            <a:off x="4187952" y="1420513"/>
            <a:ext cx="2462547" cy="2462547"/>
          </a:xfrm>
          <a:prstGeom prst="ellipse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4" idx="5"/>
          </p:cNvCxnSpPr>
          <p:nvPr/>
        </p:nvCxnSpPr>
        <p:spPr>
          <a:xfrm>
            <a:off x="6289867" y="3522428"/>
            <a:ext cx="1226501" cy="12690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Superior Colliculus Inhibition </a:t>
            </a:r>
            <a:endParaRPr lang="en-GB" dirty="0"/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25" b="4369"/>
          <a:stretch/>
        </p:blipFill>
        <p:spPr bwMode="auto">
          <a:xfrm>
            <a:off x="5024629" y="4135336"/>
            <a:ext cx="3433571" cy="21975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3059"/>
          <a:stretch/>
        </p:blipFill>
        <p:spPr bwMode="auto">
          <a:xfrm>
            <a:off x="702128" y="4047006"/>
            <a:ext cx="3433571" cy="2302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896" y="1325016"/>
            <a:ext cx="7886700" cy="331229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Parameters from the best model fit were extracted and a correlation analysis with TDT was carried out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odelled SC inhibition was observed to reduced with increasing TDT scores</a:t>
            </a:r>
          </a:p>
          <a:p>
            <a:r>
              <a:rPr lang="en-US" sz="2400" dirty="0" smtClean="0"/>
              <a:t>Supporting the hypotheses that reduced temporal discrimination is linked to abnormal GABAergic inhibition in the SC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24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Studies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Looming responses in the SC: DCM analysis of fMRI during looming stimuli</a:t>
            </a:r>
          </a:p>
          <a:p>
            <a:pPr marL="514350" indent="-514350">
              <a:buFont typeface="+mj-lt"/>
              <a:buAutoNum type="arabicPeriod"/>
            </a:pPr>
            <a:r>
              <a:rPr lang="en-IE" b="1" dirty="0" smtClean="0"/>
              <a:t>Head kinematics, eye movement and orientation of attention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</a:t>
            </a:r>
            <a:r>
              <a:rPr lang="en-IE" dirty="0" smtClean="0"/>
              <a:t>isuospatial learning and electrophysiological correlates  </a:t>
            </a:r>
          </a:p>
          <a:p>
            <a:endParaRPr lang="en-GB" dirty="0"/>
          </a:p>
        </p:txBody>
      </p:sp>
      <p:pic>
        <p:nvPicPr>
          <p:cNvPr id="4" name="Picture 2" descr="http://www.enhg.org/resources/articles/morphine/slide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649"/>
          <a:stretch/>
        </p:blipFill>
        <p:spPr bwMode="auto">
          <a:xfrm>
            <a:off x="4823801" y="3930555"/>
            <a:ext cx="3194399" cy="226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5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Motivations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Head movement</a:t>
            </a:r>
          </a:p>
          <a:p>
            <a:pPr lvl="1"/>
            <a:r>
              <a:rPr lang="en-US" sz="2000" dirty="0" smtClean="0"/>
              <a:t>The deep and intermediate lamina of the SC generate saccadic head and eye movements</a:t>
            </a:r>
          </a:p>
          <a:p>
            <a:pPr lvl="1"/>
            <a:r>
              <a:rPr lang="en-US" sz="2000" dirty="0" smtClean="0"/>
              <a:t>Under the current hypothesis, saccadic head movement should be abnormal in cervical dystonia </a:t>
            </a:r>
          </a:p>
          <a:p>
            <a:r>
              <a:rPr lang="en-US" sz="2400" b="1" dirty="0" smtClean="0"/>
              <a:t>Covert </a:t>
            </a:r>
            <a:r>
              <a:rPr lang="en-US" sz="2400" b="1" dirty="0"/>
              <a:t>orientation of </a:t>
            </a:r>
            <a:r>
              <a:rPr lang="en-US" sz="2400" b="1" dirty="0" smtClean="0"/>
              <a:t>attention: </a:t>
            </a:r>
          </a:p>
          <a:p>
            <a:pPr lvl="1"/>
            <a:r>
              <a:rPr lang="en-US" sz="2000" dirty="0" smtClean="0"/>
              <a:t>The Posner  task is commonly employed to measure the effects of covert orientation of attention. </a:t>
            </a:r>
          </a:p>
          <a:p>
            <a:pPr lvl="1"/>
            <a:r>
              <a:rPr lang="en-US" sz="2000" dirty="0" smtClean="0"/>
              <a:t>SC is a key input to the network for covert orientation of attention and so we also expect to observe abnormalities in the manifestation of the Posner effect in patients </a:t>
            </a:r>
          </a:p>
        </p:txBody>
      </p:sp>
    </p:spTree>
    <p:extLst>
      <p:ext uri="{BB962C8B-B14F-4D97-AF65-F5344CB8AC3E}">
        <p14:creationId xmlns:p14="http://schemas.microsoft.com/office/powerpoint/2010/main" val="3711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Dystonia 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400" dirty="0" smtClean="0"/>
              <a:t>75% of cases appear to be sporadic, and in the familial cases, the penetrance is very low, making </a:t>
            </a:r>
            <a:r>
              <a:rPr lang="en-IE" sz="2400" dirty="0" smtClean="0"/>
              <a:t>effective </a:t>
            </a:r>
            <a:r>
              <a:rPr lang="en-IE" sz="2400" dirty="0" smtClean="0"/>
              <a:t>genotyping very challenging </a:t>
            </a:r>
          </a:p>
          <a:p>
            <a:r>
              <a:rPr lang="en-IE" sz="2400" dirty="0" smtClean="0"/>
              <a:t>A robust mediational </a:t>
            </a:r>
            <a:r>
              <a:rPr lang="en-IE" sz="2400" dirty="0" err="1" smtClean="0"/>
              <a:t>endophenotype</a:t>
            </a:r>
            <a:r>
              <a:rPr lang="en-IE" sz="2400" dirty="0" smtClean="0"/>
              <a:t> facilitate research in such disorders  </a:t>
            </a:r>
          </a:p>
          <a:p>
            <a:endParaRPr lang="en-GB" dirty="0"/>
          </a:p>
        </p:txBody>
      </p:sp>
      <p:pic>
        <p:nvPicPr>
          <p:cNvPr id="1026" name="Picture 2" descr="https://www.researchgate.net/profile/Michael_Hutchinson2/publication/257599440/figure/fig2/AS:279156924403728@1443567605466/Figure-1-Diagram-illustrating-the-interaction-between-genotype-a-mediati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37" y="3460371"/>
            <a:ext cx="5441825" cy="27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54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Posner Paradigm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3442" y="1310714"/>
            <a:ext cx="7886700" cy="50900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classic Posner task is a often employed to study covert orientation of </a:t>
            </a:r>
            <a:r>
              <a:rPr lang="en-US" sz="2400" dirty="0" smtClean="0"/>
              <a:t>attention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Cued reaction time task that typically employs button press or saccadic responses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Here we determine weather the Posner effect is present during onset of head movement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99" y="2957682"/>
            <a:ext cx="4611536" cy="210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IE" dirty="0" smtClean="0"/>
              <a:t>Modified Posner Paradigm </a:t>
            </a:r>
            <a:endParaRPr lang="en-IE" dirty="0"/>
          </a:p>
        </p:txBody>
      </p:sp>
      <p:pic>
        <p:nvPicPr>
          <p:cNvPr id="4" name="Head Turn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625" y="1311274"/>
            <a:ext cx="8182652" cy="460263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17" y="1273247"/>
            <a:ext cx="5401067" cy="46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2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442" y="1310715"/>
            <a:ext cx="8153744" cy="4351338"/>
          </a:xfrm>
        </p:spPr>
        <p:txBody>
          <a:bodyPr/>
          <a:lstStyle/>
          <a:p>
            <a:r>
              <a:rPr lang="en-US" b="1" dirty="0" smtClean="0"/>
              <a:t>Validation study: </a:t>
            </a:r>
            <a:r>
              <a:rPr lang="en-US" dirty="0" smtClean="0"/>
              <a:t>Healthy control population </a:t>
            </a:r>
          </a:p>
          <a:p>
            <a:pPr lvl="1"/>
            <a:r>
              <a:rPr lang="en-US" dirty="0" smtClean="0"/>
              <a:t>Designed to validate the proposed paradigm and ensure the presence of a </a:t>
            </a:r>
            <a:r>
              <a:rPr lang="en-US" dirty="0"/>
              <a:t>P</a:t>
            </a:r>
            <a:r>
              <a:rPr lang="en-US" dirty="0" smtClean="0"/>
              <a:t>osner effect in onset of head movement</a:t>
            </a:r>
          </a:p>
          <a:p>
            <a:r>
              <a:rPr lang="en-US" b="1" dirty="0" smtClean="0"/>
              <a:t>Clinical study: </a:t>
            </a:r>
            <a:r>
              <a:rPr lang="en-US" dirty="0" smtClean="0"/>
              <a:t>Compared Posner effect in healthy controls and cervical dystonia patients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</a:t>
            </a:r>
            <a:r>
              <a:rPr lang="en-US" dirty="0" smtClean="0"/>
              <a:t>osner effect is a self normalized and enables us to measure relative changes in orientation of attention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t="53754" r="40874" b="3038"/>
          <a:stretch/>
        </p:blipFill>
        <p:spPr>
          <a:xfrm>
            <a:off x="6368143" y="4519408"/>
            <a:ext cx="2606786" cy="16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IE" dirty="0" smtClean="0"/>
              <a:t>Validation Study 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67" y="1273247"/>
            <a:ext cx="6469969" cy="4853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0" y="1273247"/>
            <a:ext cx="4530409" cy="4853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7531" r="53465" b="62130"/>
          <a:stretch/>
        </p:blipFill>
        <p:spPr>
          <a:xfrm>
            <a:off x="2470068" y="1638795"/>
            <a:ext cx="1935678" cy="1472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7839" r="52827" b="61599"/>
          <a:stretch/>
        </p:blipFill>
        <p:spPr>
          <a:xfrm>
            <a:off x="1398788" y="1699845"/>
            <a:ext cx="5119001" cy="38254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6" t="14453" r="1091" b="80424"/>
          <a:stretch/>
        </p:blipFill>
        <p:spPr>
          <a:xfrm>
            <a:off x="6139243" y="2280062"/>
            <a:ext cx="1555443" cy="64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L 0.07604 0.1550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Validation Study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EOG onsets (gold standard) were highly related for those detected from HMD data </a:t>
            </a:r>
            <a:r>
              <a:rPr lang="en-GB" dirty="0"/>
              <a:t>(F(1, 1301) </a:t>
            </a:r>
            <a:r>
              <a:rPr lang="en-GB" dirty="0" smtClean="0"/>
              <a:t>= 761.8</a:t>
            </a:r>
            <a:r>
              <a:rPr lang="en-GB" dirty="0"/>
              <a:t>, p &lt; 0.001</a:t>
            </a:r>
            <a:r>
              <a:rPr lang="en-GB" dirty="0" smtClean="0"/>
              <a:t>).</a:t>
            </a:r>
            <a:endParaRPr lang="en-US" dirty="0"/>
          </a:p>
        </p:txBody>
      </p:sp>
      <p:pic>
        <p:nvPicPr>
          <p:cNvPr id="4" name="Picture 3" descr="Fig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37" r="52742"/>
          <a:stretch/>
        </p:blipFill>
        <p:spPr>
          <a:xfrm>
            <a:off x="2261596" y="2658325"/>
            <a:ext cx="4070392" cy="35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8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Clinical Study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 smtClean="0"/>
              <a:t>The validated paradigm was then repeated for 28 cervical dystonia patients (</a:t>
            </a:r>
            <a:r>
              <a:rPr lang="en-GB" sz="2400" dirty="0"/>
              <a:t>53.8 ± </a:t>
            </a:r>
            <a:r>
              <a:rPr lang="en-GB" sz="2400" dirty="0" smtClean="0"/>
              <a:t>8.1</a:t>
            </a:r>
            <a:r>
              <a:rPr lang="en-IE" sz="2400" dirty="0" smtClean="0"/>
              <a:t>) and for 38 (</a:t>
            </a:r>
            <a:r>
              <a:rPr lang="en-GB" sz="2400" dirty="0"/>
              <a:t>45.8 ± </a:t>
            </a:r>
            <a:r>
              <a:rPr lang="en-GB" sz="2400" dirty="0" smtClean="0"/>
              <a:t>9.5</a:t>
            </a:r>
            <a:r>
              <a:rPr lang="en-IE" sz="2400" dirty="0" smtClean="0"/>
              <a:t>) age matched healthy control subjects</a:t>
            </a:r>
          </a:p>
          <a:p>
            <a:r>
              <a:rPr lang="en-IE" sz="2400" dirty="0" smtClean="0"/>
              <a:t>Analysis focused on onset of head movement and </a:t>
            </a:r>
            <a:r>
              <a:rPr lang="en-IE" sz="2400" dirty="0"/>
              <a:t>P</a:t>
            </a:r>
            <a:r>
              <a:rPr lang="en-IE" sz="2400" dirty="0" smtClean="0"/>
              <a:t>osner effect as these metrics have the most relevance for the current hypothesis</a:t>
            </a:r>
          </a:p>
          <a:p>
            <a:r>
              <a:rPr lang="en-IE" sz="2400" dirty="0" smtClean="0"/>
              <a:t>Only angles that were observed to generate a Posner effect were included, trials at 60° were excluded</a:t>
            </a:r>
          </a:p>
        </p:txBody>
      </p:sp>
    </p:spTree>
    <p:extLst>
      <p:ext uri="{BB962C8B-B14F-4D97-AF65-F5344CB8AC3E}">
        <p14:creationId xmlns:p14="http://schemas.microsoft.com/office/powerpoint/2010/main" val="2063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Movement onset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441" y="1310715"/>
            <a:ext cx="3280861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Movement onset delayed for valid and invalid trials in the patient population</a:t>
            </a:r>
          </a:p>
          <a:p>
            <a:r>
              <a:rPr lang="en-US" sz="2400" dirty="0" smtClean="0"/>
              <a:t>May reflect manifestation of disorder rather than SC abnormality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8" r="17230"/>
          <a:stretch/>
        </p:blipFill>
        <p:spPr bwMode="auto">
          <a:xfrm>
            <a:off x="3634302" y="1310715"/>
            <a:ext cx="5198432" cy="44888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6" t="14453" r="1091" b="80424"/>
          <a:stretch/>
        </p:blipFill>
        <p:spPr>
          <a:xfrm>
            <a:off x="4294115" y="1734385"/>
            <a:ext cx="1175957" cy="4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4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Posner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441" y="1310715"/>
            <a:ext cx="4643102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Posner effect is more than doubled in the patient population</a:t>
            </a:r>
          </a:p>
          <a:p>
            <a:r>
              <a:rPr lang="en-US" sz="2400" dirty="0" smtClean="0"/>
              <a:t>Measured as a % change and so less sensitive to manifestation of disorder</a:t>
            </a:r>
          </a:p>
          <a:p>
            <a:r>
              <a:rPr lang="en-US" sz="2400" dirty="0" smtClean="0"/>
              <a:t>Likely caused by a combination of SC abnormality and disordered movement</a:t>
            </a:r>
          </a:p>
          <a:p>
            <a:r>
              <a:rPr lang="en-US" sz="2400" dirty="0" smtClean="0"/>
              <a:t>Future research should test if abnormal relatives also show an increased Posner effect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2" r="33416"/>
          <a:stretch/>
        </p:blipFill>
        <p:spPr bwMode="auto">
          <a:xfrm>
            <a:off x="5127827" y="1310715"/>
            <a:ext cx="3766300" cy="47388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rto="http://schemas.microsoft.com/office/word/2006/arto" xmlns:ve="http://schemas.openxmlformats.org/markup-compatibility/2006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233805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Studies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Looming responses in the SC: DCM analysis of fMRI during looming stimuli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Head kinematics, eye movement and orientation of attention</a:t>
            </a:r>
          </a:p>
          <a:p>
            <a:pPr marL="514350" indent="-514350">
              <a:buFont typeface="+mj-lt"/>
              <a:buAutoNum type="arabicPeriod"/>
            </a:pPr>
            <a:r>
              <a:rPr lang="en-IE" b="1" dirty="0"/>
              <a:t>V</a:t>
            </a:r>
            <a:r>
              <a:rPr lang="en-IE" b="1" dirty="0" smtClean="0"/>
              <a:t>isuospatial learning and electrophysiological correlates  </a:t>
            </a:r>
          </a:p>
          <a:p>
            <a:endParaRPr lang="en-GB" dirty="0"/>
          </a:p>
        </p:txBody>
      </p:sp>
      <p:pic>
        <p:nvPicPr>
          <p:cNvPr id="4" name="Picture 2" descr="http://www.enhg.org/resources/articles/morphine/slide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649"/>
          <a:stretch/>
        </p:blipFill>
        <p:spPr bwMode="auto">
          <a:xfrm>
            <a:off x="4823801" y="3930555"/>
            <a:ext cx="3194399" cy="226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Motivations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Visuospatial Learning </a:t>
            </a:r>
          </a:p>
          <a:p>
            <a:pPr lvl="1"/>
            <a:r>
              <a:rPr lang="en-US" sz="2000" dirty="0" smtClean="0"/>
              <a:t>Visuospatial learning employs a number of key sub-cortical networks that may be affected in dystonia</a:t>
            </a:r>
          </a:p>
          <a:p>
            <a:r>
              <a:rPr lang="en-US" sz="2400" b="1" dirty="0"/>
              <a:t>Salient </a:t>
            </a:r>
            <a:r>
              <a:rPr lang="en-US" sz="2400" b="1" dirty="0" smtClean="0"/>
              <a:t>Cue</a:t>
            </a:r>
          </a:p>
          <a:p>
            <a:pPr lvl="1"/>
            <a:r>
              <a:rPr lang="en-US" sz="2000" dirty="0" smtClean="0"/>
              <a:t>Studies have shown that visuospatial learning can be modulated by designing cues around known SC functionality </a:t>
            </a:r>
            <a:r>
              <a:rPr lang="en-US" sz="2000" dirty="0" smtClean="0">
                <a:solidFill>
                  <a:srgbClr val="FF0000"/>
                </a:solidFill>
              </a:rPr>
              <a:t>REF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 </a:t>
            </a:r>
            <a:r>
              <a:rPr lang="en-US" sz="2000" dirty="0" smtClean="0"/>
              <a:t>salient cue was employed so task performance would be sensitive to SC abnormalities </a:t>
            </a:r>
            <a:endParaRPr lang="en-US" sz="2000" b="1" dirty="0"/>
          </a:p>
          <a:p>
            <a:r>
              <a:rPr lang="en-US" sz="2400" b="1" dirty="0" smtClean="0"/>
              <a:t>Electroencephalogram (EEG)</a:t>
            </a:r>
          </a:p>
          <a:p>
            <a:pPr lvl="1"/>
            <a:r>
              <a:rPr lang="en-US" sz="2000" dirty="0" smtClean="0"/>
              <a:t>Employing electrophysiological measurement provides the opportunity observe abnormalities that may not be visible in behavioral based responses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39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Mediational </a:t>
            </a:r>
            <a:r>
              <a:rPr lang="en-IE" dirty="0" err="1" smtClean="0"/>
              <a:t>Endophenotypes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442" y="1310714"/>
            <a:ext cx="7886700" cy="4735243"/>
          </a:xfrm>
        </p:spPr>
        <p:txBody>
          <a:bodyPr>
            <a:normAutofit/>
          </a:bodyPr>
          <a:lstStyle/>
          <a:p>
            <a:r>
              <a:rPr lang="en-IE" sz="2400" dirty="0" smtClean="0"/>
              <a:t>Mediational </a:t>
            </a:r>
            <a:r>
              <a:rPr lang="en-IE" sz="2400" dirty="0" err="1" smtClean="0"/>
              <a:t>endophenotypes</a:t>
            </a:r>
            <a:r>
              <a:rPr lang="en-IE" sz="2400" dirty="0" smtClean="0"/>
              <a:t> </a:t>
            </a:r>
            <a:r>
              <a:rPr lang="en-IE" sz="2400" dirty="0"/>
              <a:t>are subclinical quantitative </a:t>
            </a:r>
            <a:r>
              <a:rPr lang="en-IE" sz="2400" dirty="0" smtClean="0"/>
              <a:t>markers of </a:t>
            </a:r>
            <a:r>
              <a:rPr lang="en-IE" sz="2400" dirty="0"/>
              <a:t>gene </a:t>
            </a:r>
            <a:r>
              <a:rPr lang="en-IE" sz="2400" dirty="0" smtClean="0"/>
              <a:t>expression</a:t>
            </a:r>
          </a:p>
          <a:p>
            <a:pPr lvl="1"/>
            <a:r>
              <a:rPr lang="en-IE" sz="2000" dirty="0" smtClean="0"/>
              <a:t>The </a:t>
            </a:r>
            <a:r>
              <a:rPr lang="en-IE" sz="2000" dirty="0" err="1"/>
              <a:t>endophenotype</a:t>
            </a:r>
            <a:r>
              <a:rPr lang="en-IE" sz="2000" dirty="0"/>
              <a:t> must segregate with </a:t>
            </a:r>
            <a:r>
              <a:rPr lang="en-IE" sz="2000" dirty="0" smtClean="0"/>
              <a:t>illness</a:t>
            </a:r>
            <a:endParaRPr lang="en-IE" sz="2000" dirty="0"/>
          </a:p>
          <a:p>
            <a:pPr lvl="1"/>
            <a:r>
              <a:rPr lang="en-IE" sz="2000" dirty="0" smtClean="0"/>
              <a:t>The </a:t>
            </a:r>
            <a:r>
              <a:rPr lang="en-IE" sz="2000" dirty="0" err="1"/>
              <a:t>endophenotype</a:t>
            </a:r>
            <a:r>
              <a:rPr lang="en-IE" sz="2000" dirty="0"/>
              <a:t> must be present at a higher rate within affected families than in the population</a:t>
            </a:r>
            <a:endParaRPr lang="en-IE" sz="2000" dirty="0" smtClean="0"/>
          </a:p>
          <a:p>
            <a:r>
              <a:rPr lang="en-IE" sz="2400" dirty="0" smtClean="0"/>
              <a:t>Can elucidate the </a:t>
            </a:r>
            <a:r>
              <a:rPr lang="en-IE" sz="2400" dirty="0"/>
              <a:t>genetic basis and pathogenesis of </a:t>
            </a:r>
            <a:r>
              <a:rPr lang="en-IE" sz="2400" dirty="0" smtClean="0"/>
              <a:t>disorders with low penetrance, such as dystonia or schizophrenia</a:t>
            </a:r>
          </a:p>
          <a:p>
            <a:r>
              <a:rPr lang="en-IE" sz="2400" dirty="0" smtClean="0"/>
              <a:t>Example : </a:t>
            </a:r>
            <a:r>
              <a:rPr lang="en-IE" sz="2400" dirty="0"/>
              <a:t>Reduced </a:t>
            </a:r>
            <a:r>
              <a:rPr lang="en-IE" sz="2400" dirty="0" err="1"/>
              <a:t>Prepulse</a:t>
            </a:r>
            <a:r>
              <a:rPr lang="en-IE" sz="2400" dirty="0"/>
              <a:t> Inhibition (PPI) has been observed in </a:t>
            </a:r>
            <a:r>
              <a:rPr lang="en-IE" sz="2400" dirty="0" err="1" smtClean="0"/>
              <a:t>Schizophenia</a:t>
            </a:r>
            <a:endParaRPr lang="en-IE" sz="2400" dirty="0"/>
          </a:p>
          <a:p>
            <a:pPr lvl="1"/>
            <a:r>
              <a:rPr lang="en-IE" sz="2000" dirty="0" smtClean="0"/>
              <a:t>Suggests an </a:t>
            </a:r>
            <a:r>
              <a:rPr lang="en-IE" sz="2000" dirty="0"/>
              <a:t>inability to filter out the unnecessary </a:t>
            </a:r>
            <a:r>
              <a:rPr lang="en-IE" sz="2000" dirty="0" smtClean="0"/>
              <a:t>information </a:t>
            </a:r>
          </a:p>
          <a:p>
            <a:pPr lvl="1"/>
            <a:r>
              <a:rPr lang="en-IE" sz="2000" dirty="0"/>
              <a:t>C</a:t>
            </a:r>
            <a:r>
              <a:rPr lang="en-IE" sz="2000" dirty="0" smtClean="0"/>
              <a:t>aused by sensorimotor gating abnormalities, likely linked to dopaminergic abnormalities</a:t>
            </a:r>
            <a:endParaRPr lang="en-IE" sz="2000" dirty="0"/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6499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Participants were asked to complete two tasks while simultaneous EEG signals were recorded</a:t>
            </a:r>
          </a:p>
          <a:p>
            <a:r>
              <a:rPr lang="en-IE" dirty="0" smtClean="0"/>
              <a:t>Behavioural and electrophysiological parameters were then examined in relation to visuospatial learning</a:t>
            </a:r>
            <a:endParaRPr lang="en-IE" dirty="0" smtClean="0"/>
          </a:p>
          <a:p>
            <a:pPr lvl="1"/>
            <a:r>
              <a:rPr lang="en-IE" b="1" dirty="0" smtClean="0"/>
              <a:t>Behavioural</a:t>
            </a:r>
            <a:r>
              <a:rPr lang="en-IE" b="1" dirty="0"/>
              <a:t>: </a:t>
            </a:r>
            <a:r>
              <a:rPr lang="en-IE" dirty="0"/>
              <a:t>M</a:t>
            </a:r>
            <a:r>
              <a:rPr lang="en-IE" dirty="0" smtClean="0"/>
              <a:t>ovement durations were examined </a:t>
            </a:r>
            <a:r>
              <a:rPr lang="en-IE" dirty="0"/>
              <a:t>as a behavioural measure of visuospatial learning </a:t>
            </a:r>
          </a:p>
          <a:p>
            <a:pPr lvl="1"/>
            <a:r>
              <a:rPr lang="en-IE" b="1" dirty="0" smtClean="0"/>
              <a:t>EEG:</a:t>
            </a:r>
            <a:r>
              <a:rPr lang="en-IE" dirty="0"/>
              <a:t> </a:t>
            </a:r>
            <a:r>
              <a:rPr lang="en-IE" dirty="0" smtClean="0"/>
              <a:t>D</a:t>
            </a:r>
            <a:r>
              <a:rPr lang="en-IE" dirty="0" smtClean="0"/>
              <a:t>ynamic </a:t>
            </a:r>
            <a:r>
              <a:rPr lang="en-IE" dirty="0"/>
              <a:t>P3 responses and changes in the alpha band </a:t>
            </a:r>
            <a:r>
              <a:rPr lang="en-IE" dirty="0" smtClean="0"/>
              <a:t>power were examined </a:t>
            </a:r>
            <a:r>
              <a:rPr lang="en-IE" dirty="0"/>
              <a:t>as electrophysiological correlates of visuospatial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75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Methods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44"/>
          <a:stretch/>
        </p:blipFill>
        <p:spPr>
          <a:xfrm>
            <a:off x="943047" y="1277030"/>
            <a:ext cx="7576557" cy="4599808"/>
          </a:xfrm>
        </p:spPr>
      </p:pic>
      <p:sp>
        <p:nvSpPr>
          <p:cNvPr id="3" name="TextBox 2"/>
          <p:cNvSpPr txBox="1"/>
          <p:nvPr/>
        </p:nvSpPr>
        <p:spPr>
          <a:xfrm>
            <a:off x="3877693" y="6025448"/>
            <a:ext cx="5212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Paradigm adapted from Jeffery G. Bednark et al.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7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Results: P3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4"/>
          <a:stretch/>
        </p:blipFill>
        <p:spPr>
          <a:xfrm>
            <a:off x="3785934" y="1162976"/>
            <a:ext cx="5316852" cy="2432807"/>
          </a:xfrm>
        </p:spPr>
      </p:pic>
      <p:pic>
        <p:nvPicPr>
          <p:cNvPr id="3" name="Picture 2" descr="Figure 3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" r="4459" b="45609"/>
          <a:stretch/>
        </p:blipFill>
        <p:spPr>
          <a:xfrm>
            <a:off x="3811198" y="3836082"/>
            <a:ext cx="5291588" cy="2327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968" y="1403275"/>
            <a:ext cx="36094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Movement times show a learning related decrease during target </a:t>
            </a:r>
            <a:r>
              <a:rPr lang="en-US" sz="2000" dirty="0"/>
              <a:t>l</a:t>
            </a:r>
            <a:r>
              <a:rPr lang="en-US" sz="2000" dirty="0" smtClean="0"/>
              <a:t>earning, no effect was observed during cued </a:t>
            </a:r>
            <a:r>
              <a:rPr lang="en-US" sz="2000" dirty="0"/>
              <a:t>t</a:t>
            </a:r>
            <a:r>
              <a:rPr lang="en-US" sz="2000" dirty="0" smtClean="0"/>
              <a:t>arget trials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P3b peak amplitude was observed to decrease during early target </a:t>
            </a:r>
            <a:r>
              <a:rPr lang="en-US" sz="2000" dirty="0"/>
              <a:t>l</a:t>
            </a:r>
            <a:r>
              <a:rPr lang="en-US" sz="2000" dirty="0" smtClean="0"/>
              <a:t>earning trials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This result would suggest a link to decreasing inter stimulus interval rather than a direct neural correlate of learning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69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Results: Alpha power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3442" y="1310715"/>
            <a:ext cx="4591642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Alpha power was observed to increase across trails in both conditions </a:t>
            </a:r>
          </a:p>
          <a:p>
            <a:r>
              <a:rPr lang="en-US" sz="2400" dirty="0" smtClean="0"/>
              <a:t>An increase in alpha without a reduced performance would suggest automation of response during both tasks </a:t>
            </a:r>
          </a:p>
          <a:p>
            <a:r>
              <a:rPr lang="en-US" sz="2400" dirty="0" smtClean="0"/>
              <a:t>This feature has value as a tool for investigating visuospatial learning abilities in cervical dystonia </a:t>
            </a:r>
            <a:endParaRPr lang="en-US" sz="2400" dirty="0"/>
          </a:p>
        </p:txBody>
      </p:sp>
      <p:pic>
        <p:nvPicPr>
          <p:cNvPr id="6" name="Picture 5" descr="Figure 4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84" y="1155299"/>
            <a:ext cx="3984270" cy="491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442" y="1310714"/>
            <a:ext cx="7886700" cy="4801327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Looming responses in the SC</a:t>
            </a:r>
            <a:endParaRPr lang="en-US" dirty="0" smtClean="0"/>
          </a:p>
          <a:p>
            <a:pPr lvl="1"/>
            <a:r>
              <a:rPr lang="en-US" dirty="0" smtClean="0"/>
              <a:t>fMRI analysis has revealed abnormal SC responses in relatives with poor temporal discrimination </a:t>
            </a:r>
          </a:p>
          <a:p>
            <a:pPr lvl="1"/>
            <a:r>
              <a:rPr lang="en-US" dirty="0" smtClean="0"/>
              <a:t>DCM has linked these abnormalities to reduced inhibitory activity of the SC</a:t>
            </a:r>
          </a:p>
          <a:p>
            <a:r>
              <a:rPr lang="en-IE" dirty="0" smtClean="0"/>
              <a:t>Orientation </a:t>
            </a:r>
            <a:r>
              <a:rPr lang="en-IE" dirty="0"/>
              <a:t>of </a:t>
            </a:r>
            <a:r>
              <a:rPr lang="en-IE" dirty="0" smtClean="0"/>
              <a:t>attention</a:t>
            </a:r>
            <a:endParaRPr lang="en-US" dirty="0" smtClean="0"/>
          </a:p>
          <a:p>
            <a:pPr lvl="1"/>
            <a:r>
              <a:rPr lang="en-US" dirty="0" smtClean="0"/>
              <a:t>A novel tool has been developed for the investigation of head and eye motion and orientation of attention</a:t>
            </a:r>
          </a:p>
          <a:p>
            <a:pPr lvl="1"/>
            <a:r>
              <a:rPr lang="en-US" dirty="0" smtClean="0"/>
              <a:t>Abnormalities in orientation of attention have been observed in cervical dystonia patients </a:t>
            </a:r>
          </a:p>
          <a:p>
            <a:r>
              <a:rPr lang="en-IE" dirty="0"/>
              <a:t>Visuospatial learning</a:t>
            </a:r>
            <a:endParaRPr lang="en-US" dirty="0" smtClean="0"/>
          </a:p>
          <a:p>
            <a:pPr lvl="1"/>
            <a:r>
              <a:rPr lang="en-US" dirty="0" smtClean="0"/>
              <a:t>An important misconception about the relationship between P3 amplitude and visuospatial learning has been addressed</a:t>
            </a:r>
          </a:p>
          <a:p>
            <a:pPr lvl="1"/>
            <a:r>
              <a:rPr lang="en-US" dirty="0" smtClean="0"/>
              <a:t>A novel tool has been developed to facilitate future research into the pathogeneses of cervical dystonia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9460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1786" y="1391090"/>
            <a:ext cx="5788111" cy="33188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r>
              <a:rPr lang="en-US" sz="4800" dirty="0" smtClean="0"/>
              <a:t>Thank You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264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Temporal Discrimination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626" y="1310714"/>
            <a:ext cx="7886700" cy="5547286"/>
          </a:xfrm>
        </p:spPr>
        <p:txBody>
          <a:bodyPr>
            <a:normAutofit/>
          </a:bodyPr>
          <a:lstStyle/>
          <a:p>
            <a:r>
              <a:rPr lang="en-IE" sz="2400" dirty="0"/>
              <a:t>TDT is defined as the shortest detectable asynchrony between two </a:t>
            </a:r>
            <a:r>
              <a:rPr lang="en-IE" sz="2400" dirty="0" smtClean="0"/>
              <a:t>stimuli</a:t>
            </a:r>
          </a:p>
          <a:p>
            <a:r>
              <a:rPr lang="en-IE" sz="2400" dirty="0" smtClean="0"/>
              <a:t>An abnormal temporal discrimination threshold (TDT) is a mediational </a:t>
            </a:r>
            <a:r>
              <a:rPr lang="en-IE" sz="2400" dirty="0" err="1" smtClean="0"/>
              <a:t>endophenotype</a:t>
            </a:r>
            <a:r>
              <a:rPr lang="en-IE" sz="2400" dirty="0" smtClean="0"/>
              <a:t> of cervical dystonia</a:t>
            </a:r>
          </a:p>
          <a:p>
            <a:r>
              <a:rPr lang="en-IE" sz="2400" dirty="0" smtClean="0"/>
              <a:t>Abnormal temporal discrimination is informative of disease pathogenies</a:t>
            </a:r>
          </a:p>
          <a:p>
            <a:r>
              <a:rPr lang="en-IE" sz="2400" dirty="0" smtClean="0"/>
              <a:t>The TDT allows us to look at large familial cases and draw comparisons between relatives with normal and abnormal TDT scores</a:t>
            </a:r>
          </a:p>
          <a:p>
            <a:pPr marL="0" indent="0">
              <a:buNone/>
            </a:pPr>
            <a:endParaRPr lang="en-IE" sz="2400" dirty="0" smtClean="0"/>
          </a:p>
        </p:txBody>
      </p:sp>
      <p:sp>
        <p:nvSpPr>
          <p:cNvPr id="8" name="Bevel 7"/>
          <p:cNvSpPr/>
          <p:nvPr/>
        </p:nvSpPr>
        <p:spPr>
          <a:xfrm rot="5400000">
            <a:off x="3175838" y="4326259"/>
            <a:ext cx="1571625" cy="2500312"/>
          </a:xfrm>
          <a:prstGeom prst="bevel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Sun 8"/>
          <p:cNvSpPr/>
          <p:nvPr/>
        </p:nvSpPr>
        <p:spPr>
          <a:xfrm rot="5400000">
            <a:off x="3101058" y="5217732"/>
            <a:ext cx="714375" cy="785813"/>
          </a:xfrm>
          <a:prstGeom prst="sun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Sun 9"/>
          <p:cNvSpPr/>
          <p:nvPr/>
        </p:nvSpPr>
        <p:spPr>
          <a:xfrm rot="5400000">
            <a:off x="4156393" y="5214033"/>
            <a:ext cx="714375" cy="785813"/>
          </a:xfrm>
          <a:prstGeom prst="sun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2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fill="hold" grpId="3" nodeType="withEffect">
                                  <p:stCondLst>
                                    <p:cond delay="9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hold" grpId="3" nodeType="withEffect">
                                  <p:stCondLst>
                                    <p:cond delay="9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fill="hold" grpId="4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fill="hold" grpId="4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fill="hold" grpId="5" nodeType="withEffect">
                                  <p:stCondLst>
                                    <p:cond delay="15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fill="hold" grpId="5" nodeType="withEffect">
                                  <p:stCondLst>
                                    <p:cond delay="15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25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fill="hold" grpId="6" nodeType="withEffect">
                                  <p:stCondLst>
                                    <p:cond delay="18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fill="hold" grpId="6" nodeType="withEffect">
                                  <p:stCondLst>
                                    <p:cond delay="18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fill="hold" grpId="7" nodeType="withEffect">
                                  <p:stCondLst>
                                    <p:cond delay="2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fill="hold" grpId="7" nodeType="withEffect">
                                  <p:stCondLst>
                                    <p:cond delay="2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hold" grpId="8" nodeType="withEffect">
                                  <p:stCondLst>
                                    <p:cond delay="24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fill="hold" grpId="8" nodeType="withEffect">
                                  <p:stCondLst>
                                    <p:cond delay="24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4700"/>
                            </p:stCondLst>
                            <p:childTnLst>
                              <p:par>
                                <p:cTn id="96" presetID="27" presetClass="emph" presetSubtype="0" fill="hold" grpId="9" nodeType="after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" autoRev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7" presetClass="emph" presetSubtype="0" fill="hold" grpId="9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00" autoRev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9" grpId="8" animBg="1"/>
      <p:bldP spid="9" grpId="9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Temporal Discrimination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625" y="1310714"/>
            <a:ext cx="8355831" cy="3996071"/>
          </a:xfrm>
        </p:spPr>
        <p:txBody>
          <a:bodyPr>
            <a:noAutofit/>
          </a:bodyPr>
          <a:lstStyle/>
          <a:p>
            <a:r>
              <a:rPr lang="en-IE" sz="2400" dirty="0" smtClean="0"/>
              <a:t>Population distribution confirms that the TDT is a mediational and not a secondary </a:t>
            </a:r>
            <a:r>
              <a:rPr lang="en-IE" sz="2400" dirty="0" err="1" smtClean="0"/>
              <a:t>endophenotype</a:t>
            </a:r>
            <a:r>
              <a:rPr lang="en-IE" sz="2400" dirty="0" smtClean="0"/>
              <a:t>  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t="11821" r="24823" b="806"/>
          <a:stretch/>
        </p:blipFill>
        <p:spPr>
          <a:xfrm>
            <a:off x="2202907" y="2465615"/>
            <a:ext cx="4677265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 Dystonia 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400" dirty="0" smtClean="0"/>
              <a:t>Cervical dystonia is a disorder of the midbrain network for covert orientation of attention</a:t>
            </a:r>
          </a:p>
          <a:p>
            <a:r>
              <a:rPr lang="en-IE" sz="2400" dirty="0" smtClean="0"/>
              <a:t>This network is involved in the detection of, and response to, unexpected events</a:t>
            </a:r>
          </a:p>
          <a:p>
            <a:endParaRPr lang="en-GB" dirty="0"/>
          </a:p>
        </p:txBody>
      </p:sp>
      <p:pic>
        <p:nvPicPr>
          <p:cNvPr id="5" name="Close Call With Crocodile - See You Later Alligato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20" end="1698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6008" y="2966208"/>
            <a:ext cx="6105942" cy="3434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763" y="2998358"/>
            <a:ext cx="4510978" cy="3434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1718" y="6123933"/>
            <a:ext cx="2387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i="1" dirty="0" smtClean="0"/>
              <a:t>Figure from Thorn &amp; </a:t>
            </a:r>
            <a:r>
              <a:rPr lang="en-IE" sz="1200" i="1" dirty="0" err="1" smtClean="0"/>
              <a:t>Graybiel</a:t>
            </a:r>
            <a:r>
              <a:rPr lang="en-IE" sz="1200" i="1" dirty="0" smtClean="0"/>
              <a:t> 2010 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28766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6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Research 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The aim of my research is to test the hypothesis that abnormal TDTs and cervical dystonia are caused by a </a:t>
            </a:r>
            <a:r>
              <a:rPr lang="en-IE" b="1" dirty="0" smtClean="0"/>
              <a:t>GABAergic deficit in the superior colliculus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28" t="31582" r="67487" b="1246"/>
          <a:stretch/>
        </p:blipFill>
        <p:spPr>
          <a:xfrm>
            <a:off x="3096557" y="3136606"/>
            <a:ext cx="1956586" cy="316850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64703" y="5809792"/>
            <a:ext cx="645908" cy="601676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4959662" y="2679068"/>
            <a:ext cx="1443674" cy="3253563"/>
          </a:xfrm>
          <a:custGeom>
            <a:avLst/>
            <a:gdLst>
              <a:gd name="connsiteX0" fmla="*/ 1254642 w 1443674"/>
              <a:gd name="connsiteY0" fmla="*/ 0 h 3253563"/>
              <a:gd name="connsiteX1" fmla="*/ 1339703 w 1443674"/>
              <a:gd name="connsiteY1" fmla="*/ 1924493 h 3253563"/>
              <a:gd name="connsiteX2" fmla="*/ 0 w 1443674"/>
              <a:gd name="connsiteY2" fmla="*/ 3253563 h 325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3674" h="3253563">
                <a:moveTo>
                  <a:pt x="1254642" y="0"/>
                </a:moveTo>
                <a:cubicBezTo>
                  <a:pt x="1401726" y="691116"/>
                  <a:pt x="1548810" y="1382233"/>
                  <a:pt x="1339703" y="1924493"/>
                </a:cubicBezTo>
                <a:cubicBezTo>
                  <a:pt x="1130596" y="2466753"/>
                  <a:pt x="214423" y="3111796"/>
                  <a:pt x="0" y="3253563"/>
                </a:cubicBezTo>
              </a:path>
            </a:pathLst>
          </a:cu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5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Hypothesis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442" y="1310715"/>
            <a:ext cx="5426872" cy="4714528"/>
          </a:xfrm>
        </p:spPr>
        <p:txBody>
          <a:bodyPr/>
          <a:lstStyle/>
          <a:p>
            <a:r>
              <a:rPr lang="en-IE" sz="2400" b="1" dirty="0" smtClean="0"/>
              <a:t>Cervical dystonia: </a:t>
            </a:r>
            <a:r>
              <a:rPr lang="en-IE" sz="2400" dirty="0" smtClean="0"/>
              <a:t>Disinhibition </a:t>
            </a:r>
            <a:r>
              <a:rPr lang="en-IE" sz="2400" dirty="0"/>
              <a:t>of motor neurons in the intermediate and deep layers of the superior </a:t>
            </a:r>
            <a:r>
              <a:rPr lang="en-IE" sz="2400" dirty="0" smtClean="0"/>
              <a:t>colliculus cause the abnormal movements </a:t>
            </a:r>
            <a:r>
              <a:rPr lang="en-IE" sz="2400" dirty="0"/>
              <a:t>characteristic of cervical dystonia </a:t>
            </a:r>
          </a:p>
          <a:p>
            <a:endParaRPr lang="en-IE" sz="2400" dirty="0" smtClean="0"/>
          </a:p>
          <a:p>
            <a:r>
              <a:rPr lang="en-IE" sz="2400" b="1" dirty="0" smtClean="0"/>
              <a:t>Abnormal TDT: </a:t>
            </a:r>
            <a:r>
              <a:rPr lang="en-IE" sz="2400" dirty="0"/>
              <a:t>Result from prolonged duration firing of visual sensory neurons in the superficial layers of the superior </a:t>
            </a:r>
            <a:r>
              <a:rPr lang="en-IE" sz="2400" dirty="0" smtClean="0"/>
              <a:t>colliculus</a:t>
            </a:r>
            <a:endParaRPr lang="en-IE" sz="2400" dirty="0"/>
          </a:p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928" t="31582" r="67487" b="1246"/>
          <a:stretch/>
        </p:blipFill>
        <p:spPr>
          <a:xfrm>
            <a:off x="6045281" y="1310715"/>
            <a:ext cx="2755816" cy="44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5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21002</TotalTime>
  <Words>2176</Words>
  <Application>Microsoft Macintosh PowerPoint</Application>
  <PresentationFormat>On-screen Show (4:3)</PresentationFormat>
  <Paragraphs>266</Paragraphs>
  <Slides>45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 Narrow</vt:lpstr>
      <vt:lpstr>Calibri</vt:lpstr>
      <vt:lpstr>Arial</vt:lpstr>
      <vt:lpstr>Office Theme</vt:lpstr>
      <vt:lpstr>Probing the neural mechanisms of adult-onset isolated focal dystonia</vt:lpstr>
      <vt:lpstr>Dystonia Background </vt:lpstr>
      <vt:lpstr>Dystonia Background</vt:lpstr>
      <vt:lpstr>Mediational Endophenotypes</vt:lpstr>
      <vt:lpstr>Temporal Discrimination</vt:lpstr>
      <vt:lpstr>Temporal Discrimination</vt:lpstr>
      <vt:lpstr> Dystonia Background</vt:lpstr>
      <vt:lpstr>Research Question</vt:lpstr>
      <vt:lpstr>Hypothesis</vt:lpstr>
      <vt:lpstr>Explaining our hypothesis</vt:lpstr>
      <vt:lpstr>Hypothesis</vt:lpstr>
      <vt:lpstr>Studies</vt:lpstr>
      <vt:lpstr>Studies</vt:lpstr>
      <vt:lpstr>Motivations  </vt:lpstr>
      <vt:lpstr>1. Looming responses in the SC</vt:lpstr>
      <vt:lpstr>The Paradigm</vt:lpstr>
      <vt:lpstr>Participants</vt:lpstr>
      <vt:lpstr>Data Analysis</vt:lpstr>
      <vt:lpstr>Second Level GLM results</vt:lpstr>
      <vt:lpstr>Second Level GLM results</vt:lpstr>
      <vt:lpstr>Second Level GLM results</vt:lpstr>
      <vt:lpstr>Second Level GLM results</vt:lpstr>
      <vt:lpstr>Second Level GLM results: Summary </vt:lpstr>
      <vt:lpstr>Data Analysis</vt:lpstr>
      <vt:lpstr>DCM results</vt:lpstr>
      <vt:lpstr>DCM results</vt:lpstr>
      <vt:lpstr>Superior Colliculus Inhibition </vt:lpstr>
      <vt:lpstr>Studies</vt:lpstr>
      <vt:lpstr>Motivations  </vt:lpstr>
      <vt:lpstr>Posner Paradigm </vt:lpstr>
      <vt:lpstr>Modified Posner Paradigm </vt:lpstr>
      <vt:lpstr>Studies</vt:lpstr>
      <vt:lpstr>Validation Study </vt:lpstr>
      <vt:lpstr>Validation Study </vt:lpstr>
      <vt:lpstr>Clinical Study</vt:lpstr>
      <vt:lpstr>Results: Movement onset</vt:lpstr>
      <vt:lpstr>Results: Posner effect</vt:lpstr>
      <vt:lpstr>Studies</vt:lpstr>
      <vt:lpstr>Motivations  </vt:lpstr>
      <vt:lpstr>Methods </vt:lpstr>
      <vt:lpstr>Methods </vt:lpstr>
      <vt:lpstr>Results: P3</vt:lpstr>
      <vt:lpstr>Results: Alpha power </vt:lpstr>
      <vt:lpstr>Conclusions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J Kelly</dc:creator>
  <cp:lastModifiedBy>Brendan Quinlivan</cp:lastModifiedBy>
  <cp:revision>165</cp:revision>
  <dcterms:created xsi:type="dcterms:W3CDTF">2016-01-13T19:45:34Z</dcterms:created>
  <dcterms:modified xsi:type="dcterms:W3CDTF">2017-10-05T18:57:39Z</dcterms:modified>
</cp:coreProperties>
</file>